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9" r:id="rId11"/>
    <p:sldId id="266" r:id="rId12"/>
    <p:sldId id="268" r:id="rId13"/>
    <p:sldId id="270" r:id="rId14"/>
    <p:sldId id="271" r:id="rId15"/>
    <p:sldId id="272" r:id="rId16"/>
    <p:sldId id="275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8F5D-8A7B-4312-AD6B-E07606838C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B7D7-D765-402A-8704-802EC3DD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8F5D-8A7B-4312-AD6B-E07606838C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B7D7-D765-402A-8704-802EC3DD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9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8F5D-8A7B-4312-AD6B-E07606838C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B7D7-D765-402A-8704-802EC3DD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3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8F5D-8A7B-4312-AD6B-E07606838C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B7D7-D765-402A-8704-802EC3DD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7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8F5D-8A7B-4312-AD6B-E07606838C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B7D7-D765-402A-8704-802EC3DD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1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8F5D-8A7B-4312-AD6B-E07606838C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B7D7-D765-402A-8704-802EC3DD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4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8F5D-8A7B-4312-AD6B-E07606838C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B7D7-D765-402A-8704-802EC3DD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8F5D-8A7B-4312-AD6B-E07606838C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B7D7-D765-402A-8704-802EC3DD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4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8F5D-8A7B-4312-AD6B-E07606838C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B7D7-D765-402A-8704-802EC3DD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8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8F5D-8A7B-4312-AD6B-E07606838C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B7D7-D765-402A-8704-802EC3DD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7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8F5D-8A7B-4312-AD6B-E07606838C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B7D7-D765-402A-8704-802EC3DD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9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8F5D-8A7B-4312-AD6B-E07606838C73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B7D7-D765-402A-8704-802EC3DD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075" y="190500"/>
            <a:ext cx="11696700" cy="6457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28700" y="361950"/>
            <a:ext cx="1055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                   </a:t>
            </a:r>
          </a:p>
          <a:p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                      ЦНИИП </a:t>
            </a:r>
            <a:r>
              <a:rPr lang="ru-RU" dirty="0">
                <a:latin typeface="Arial Black" panose="020B0A04020102020204" pitchFamily="34" charset="0"/>
              </a:rPr>
              <a:t>Минстроя Российской Федерации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Группа компаний «Национальное градостроительное объединение»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8700" y="2790107"/>
            <a:ext cx="1007745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развития туристическо-рекреационного комплекса </a:t>
            </a:r>
            <a:r>
              <a:rPr lang="ru-RU" sz="24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Дагестан </a:t>
            </a:r>
            <a:r>
              <a:rPr lang="ru-RU" sz="24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 реализации </a:t>
            </a:r>
            <a:endParaRPr lang="ru-RU" sz="24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Национальных проектов и программ Республики </a:t>
            </a:r>
            <a:endParaRPr lang="ru-RU" sz="24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7650" y="2400300"/>
            <a:ext cx="50863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   Махачкала</a:t>
            </a: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ru-RU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3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791200" cy="440054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353050" y="1485900"/>
            <a:ext cx="6838949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9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543549" cy="58102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543550" y="2152650"/>
            <a:ext cx="6648450" cy="47053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5543550" y="0"/>
            <a:ext cx="6648450" cy="27051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7951" y="3244334"/>
            <a:ext cx="289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Башни Дагестана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8491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81051"/>
            <a:ext cx="9277350" cy="60769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22391" y="3244334"/>
            <a:ext cx="686960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                               </a:t>
            </a:r>
            <a:r>
              <a:rPr lang="ru-RU" sz="2000" dirty="0" smtClean="0">
                <a:latin typeface="Arial Black" panose="020B0A04020102020204" pitchFamily="34" charset="0"/>
              </a:rPr>
              <a:t>Зимние курорты  Дагестана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2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47800"/>
            <a:ext cx="12192000" cy="4133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0050" y="447671"/>
            <a:ext cx="11391900" cy="471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ru-RU" sz="2400" u="sng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Первоочередные мероприятия программно-проектного цикла</a:t>
            </a:r>
            <a:endParaRPr lang="ru-RU" sz="2400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Целевой ситуативный  анализ задачи - структурная  модель  ТРК на основе: зонирования по комплексу оценок  мест  притяжения и логистики их связей; рейтингов и критериев маркетинга, нормативно-правовых вопросов, очередности строительства объектов ТРК и сетей логистики в  инвестиционно-строительной политике.</a:t>
            </a:r>
            <a:endParaRPr lang="ru-RU" sz="2000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Оценка параметрических положений и рекомендаций по развития ТРК в  увязке с обеспечением достижения целей, целевых показателей и решения  задач национальных проектов и программ, связанных с реализацией программы развития ТРК РД.</a:t>
            </a:r>
            <a:endParaRPr lang="ru-RU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4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3341" y="4133850"/>
            <a:ext cx="10251584" cy="1866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2973"/>
            <a:ext cx="12192000" cy="3292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8650" y="612973"/>
            <a:ext cx="10601727" cy="826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Подготовка расчетно-графической Концепции (РГК)   развития ТРК РД, предусматривающая развитие комплексов услуг и туристических продуктов «Каспийское море», «Древние города Дагестана», «Горный  Дагестан», горнолыжных курортов  и других комплексов на основе единой    пространственной платформы развития ТРК, логистики обслуживания и услуг.</a:t>
            </a:r>
            <a:endParaRPr lang="ru-RU" sz="2000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Соподчиненные платформы сегментов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горного туризма, пляжного,  бальнеологии,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историко-культурного.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Подключение к СТП РФ здравоохранения  в части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размещения объектов федерального значения профилей горного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воздуха,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минеральных вод, бальнеологии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пульманологии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другие в системе «горы-море».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Проект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принципа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«горы-море» впервые </a:t>
            </a:r>
            <a:r>
              <a:rPr lang="ru-RU" dirty="0">
                <a:latin typeface="Arial Black" panose="020B0A04020102020204" pitchFamily="34" charset="0"/>
              </a:rPr>
              <a:t>был предложен и реализован в ходе </a:t>
            </a:r>
            <a:r>
              <a:rPr lang="ru-RU" dirty="0" smtClean="0">
                <a:latin typeface="Arial Black" panose="020B0A04020102020204" pitchFamily="34" charset="0"/>
              </a:rPr>
              <a:t>разработки концепции развития комплекса «</a:t>
            </a:r>
            <a:r>
              <a:rPr lang="ru-RU" dirty="0" smtClean="0">
                <a:latin typeface="Arial Black" panose="020B0A04020102020204" pitchFamily="34" charset="0"/>
              </a:rPr>
              <a:t>Красная </a:t>
            </a:r>
            <a:r>
              <a:rPr lang="ru-RU" dirty="0">
                <a:latin typeface="Arial Black" panose="020B0A04020102020204" pitchFamily="34" charset="0"/>
              </a:rPr>
              <a:t>поляна</a:t>
            </a:r>
            <a:r>
              <a:rPr lang="ru-RU" dirty="0" smtClean="0">
                <a:latin typeface="Arial Black" panose="020B0A04020102020204" pitchFamily="34" charset="0"/>
              </a:rPr>
              <a:t>» в 2006 году </a:t>
            </a:r>
            <a:r>
              <a:rPr lang="ru-RU" dirty="0">
                <a:latin typeface="Arial Black" panose="020B0A04020102020204" pitchFamily="34" charset="0"/>
              </a:rPr>
              <a:t>под руководством   Национального градостроительного института, входящего в </a:t>
            </a:r>
            <a:r>
              <a:rPr lang="ru-RU" dirty="0" smtClean="0">
                <a:latin typeface="Arial Black" panose="020B0A04020102020204" pitchFamily="34" charset="0"/>
              </a:rPr>
              <a:t>Группу </a:t>
            </a:r>
            <a:r>
              <a:rPr lang="ru-RU" dirty="0">
                <a:latin typeface="Arial Black" panose="020B0A04020102020204" pitchFamily="34" charset="0"/>
              </a:rPr>
              <a:t>компаний «Национальное градостроительное объединение</a:t>
            </a:r>
            <a:r>
              <a:rPr lang="ru-RU" dirty="0" smtClean="0">
                <a:latin typeface="Arial Black" panose="020B0A04020102020204" pitchFamily="34" charset="0"/>
              </a:rPr>
              <a:t>» и участника разработки данного предложения.</a:t>
            </a:r>
            <a:endParaRPr lang="ru-RU" dirty="0">
              <a:latin typeface="Arial Black" panose="020B0A040201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ru-RU" sz="2000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8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66800"/>
            <a:ext cx="12192000" cy="358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761155"/>
            <a:ext cx="10877550" cy="366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Подготовка Схемы территориального планирования (СТП) РД в части развития ТРК    с учетом целей и задач Национальных проектов (программ)  РД в   действующем федеральным и региональным правовом поле.</a:t>
            </a:r>
            <a:endParaRPr lang="ru-RU" sz="2000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Решение вопросов землепользования,  инфраструктуры, инвестиций и государственной поддержки развития ТРК, организационно-техническое обеспечение и создание института (фонда, агентства или госкомпании)  реализации проекта ТРК.</a:t>
            </a:r>
            <a:endParaRPr lang="ru-RU" sz="2000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Решение правовых вопросов при подготовке исходно-разрешительной документации, разработка архитектурно-строительных проектов и проектов развития инфраструктуры.</a:t>
            </a:r>
            <a:endParaRPr lang="ru-RU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3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52282"/>
            <a:ext cx="12192000" cy="49326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7425" y="257577"/>
            <a:ext cx="1188720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принципы формирования и  реализации Проекта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«Программа </a:t>
            </a:r>
            <a: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развития туристическо-рекреационного комплекса  Республики Дагестан  в  реализации Национальных проектов и программ </a:t>
            </a:r>
            <a:r>
              <a:rPr lang="ru-RU" b="1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Республики Дагестан»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607" y="-1757933"/>
            <a:ext cx="11487955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Особенностью данного проекта должно стать активное вовлечение негосударственных инвесторов, в том числе малых и средних, чему способствует архитектурно-градостроительная матрица проекта как </a:t>
            </a:r>
            <a:r>
              <a:rPr lang="ru-RU" sz="1600" u="sng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кластера относительно небольших курортно-гостиничных образований 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возможностями самостоятельного ведения малого и среднего предпринимательства. Отсюда – </a:t>
            </a:r>
            <a:r>
              <a:rPr lang="ru-RU" sz="1600" dirty="0" err="1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проектно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предусматриваемая форма  малых кластеров – </a:t>
            </a:r>
            <a:r>
              <a:rPr lang="ru-RU" sz="1600" u="sng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имущественных комплексов – пригодных для строительства и эксплуатации с разделением всего ТРК на необходимое число очередей и инвестиционных </a:t>
            </a:r>
            <a:r>
              <a:rPr lang="ru-RU" sz="1600" u="sng" dirty="0" err="1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подпроектов</a:t>
            </a:r>
            <a:r>
              <a:rPr lang="ru-RU" sz="1600" u="sng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этом отличие от ранее предлагавшихся проектов «больших комплексов», требующих чрезвычайной концентрации инвестиций и организационно-правовых усилий.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Предполагается 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также относительно независимое развитие по   секторам: пляжный, горный, историко-культурный и другие при главенствующей роли  </a:t>
            </a:r>
            <a:r>
              <a:rPr lang="ru-RU" sz="1600" u="sng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единого планировщика проекта. </a:t>
            </a:r>
            <a:endParaRPr lang="ru-RU" sz="1600" u="sng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 </a:t>
            </a: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институт развития, формируемый   применительно к условиям Дагестана и инвестиционного климата сегодня, становится адекватно подстраиваемой к текущим обстоятельствам организационной формой управления развитием.</a:t>
            </a:r>
            <a:endParaRPr lang="ru-RU" sz="1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4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290000"/>
            <a:ext cx="12192000" cy="3390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04900"/>
            <a:ext cx="12192000" cy="1809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1100" y="419101"/>
            <a:ext cx="93916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Документарный контекст разработки программы развития ТРК ДГ</a:t>
            </a:r>
            <a:endParaRPr lang="ru-RU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0" y="1104900"/>
            <a:ext cx="11626671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0" algn="just"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Федеральная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целевая программа "Развитие внутреннего и въездного туризма в Российской Федерации (2011 - 2018 годы)" (с изменениями и дополнениями), Постановление Правительства РФ от 2 августа 2011 г. N 644.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650" y="2606307"/>
            <a:ext cx="11525250" cy="4757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kern="0" dirty="0" smtClean="0">
              <a:solidFill>
                <a:srgbClr val="2D2D2D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kern="0" dirty="0" smtClean="0">
              <a:solidFill>
                <a:srgbClr val="2D2D2D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1200"/>
              </a:spcBef>
              <a:spcAft>
                <a:spcPts val="0"/>
              </a:spcAft>
            </a:pPr>
            <a:r>
              <a:rPr lang="ru-RU" kern="0" dirty="0" smtClean="0">
                <a:solidFill>
                  <a:srgbClr val="2D2D2D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Республики Дагестан "Развитие туристско-рекреационного комплекса и народных художественных промыслов в Республике Дагестан на 2014-2018 годы" (с изменениями на 23 января 2018 года),</a:t>
            </a:r>
          </a:p>
          <a:p>
            <a:pPr fontAlgn="base">
              <a:lnSpc>
                <a:spcPts val="1575"/>
              </a:lnSpc>
              <a:spcAft>
                <a:spcPts val="0"/>
              </a:spcAft>
            </a:pPr>
            <a:endParaRPr lang="ru-RU" sz="1600" spc="10" dirty="0" smtClean="0">
              <a:solidFill>
                <a:srgbClr val="2D2D2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fontAlgn="base">
              <a:lnSpc>
                <a:spcPts val="1575"/>
              </a:lnSpc>
              <a:spcAft>
                <a:spcPts val="0"/>
              </a:spcAft>
            </a:pPr>
            <a:r>
              <a:rPr lang="ru-RU" sz="1600" spc="10" dirty="0" smtClean="0">
                <a:solidFill>
                  <a:srgbClr val="2D2D2D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Программа включает в себя   подпрограммы:</a:t>
            </a:r>
          </a:p>
          <a:p>
            <a:pPr fontAlgn="base">
              <a:lnSpc>
                <a:spcPts val="1575"/>
              </a:lnSpc>
              <a:spcAft>
                <a:spcPts val="0"/>
              </a:spcAft>
            </a:pPr>
            <a:endParaRPr lang="ru-RU" sz="1600" spc="10" dirty="0" smtClean="0">
              <a:solidFill>
                <a:srgbClr val="2D2D2D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fontAlgn="base">
              <a:lnSpc>
                <a:spcPts val="1575"/>
              </a:lnSpc>
            </a:pPr>
            <a:r>
              <a:rPr lang="ru-RU" dirty="0">
                <a:latin typeface="Arial Black" panose="020B0A04020102020204" pitchFamily="34" charset="0"/>
              </a:rPr>
              <a:t>Подпрограмма </a:t>
            </a:r>
            <a:r>
              <a:rPr lang="ru-RU" dirty="0" smtClean="0">
                <a:latin typeface="Arial Black" panose="020B0A04020102020204" pitchFamily="34" charset="0"/>
              </a:rPr>
              <a:t>«Развитие </a:t>
            </a:r>
            <a:r>
              <a:rPr lang="ru-RU" dirty="0">
                <a:latin typeface="Arial Black" panose="020B0A04020102020204" pitchFamily="34" charset="0"/>
              </a:rPr>
              <a:t>туристско-рекреационного комплекса в Республике Дагестан на 2014-2018 </a:t>
            </a:r>
            <a:r>
              <a:rPr lang="ru-RU" dirty="0" smtClean="0">
                <a:latin typeface="Arial Black" panose="020B0A04020102020204" pitchFamily="34" charset="0"/>
              </a:rPr>
              <a:t>годы»</a:t>
            </a:r>
            <a:endParaRPr lang="ru-RU" sz="2000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Подпрограмма </a:t>
            </a:r>
            <a:r>
              <a:rPr lang="ru-RU" dirty="0" smtClean="0">
                <a:latin typeface="Arial Black" panose="020B0A04020102020204" pitchFamily="34" charset="0"/>
              </a:rPr>
              <a:t> «Развитие санаторно-курортного комплекса </a:t>
            </a:r>
            <a:r>
              <a:rPr lang="ru-RU" dirty="0">
                <a:latin typeface="Arial Black" panose="020B0A04020102020204" pitchFamily="34" charset="0"/>
              </a:rPr>
              <a:t>в Республике Дагестан на 2014-2018 </a:t>
            </a:r>
            <a:r>
              <a:rPr lang="ru-RU" dirty="0" smtClean="0">
                <a:latin typeface="Arial Black" panose="020B0A04020102020204" pitchFamily="34" charset="0"/>
              </a:rPr>
              <a:t>годы»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Подпрограмма  «Развитие </a:t>
            </a:r>
            <a:r>
              <a:rPr lang="ru-RU" dirty="0">
                <a:latin typeface="Arial Black" panose="020B0A04020102020204" pitchFamily="34" charset="0"/>
              </a:rPr>
              <a:t>сельского (аграрного) туризма в Республике Дагестан на 2018 </a:t>
            </a:r>
            <a:r>
              <a:rPr lang="ru-RU" dirty="0" smtClean="0">
                <a:latin typeface="Arial Black" panose="020B0A04020102020204" pitchFamily="34" charset="0"/>
              </a:rPr>
              <a:t>год»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sz="1600" spc="10" dirty="0" smtClean="0">
                <a:solidFill>
                  <a:srgbClr val="2D2D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spc="10" dirty="0" smtClean="0">
                <a:solidFill>
                  <a:srgbClr val="2D2D2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067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425" y="193183"/>
            <a:ext cx="11771290" cy="6503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0550" y="0"/>
            <a:ext cx="11144250" cy="544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2875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2875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2875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Краткая справка о перспективах развития туризма в республике Дагестан</a:t>
            </a:r>
            <a:endParaRPr lang="ru-RU" b="1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2875" algn="just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287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Туризм </a:t>
            </a:r>
            <a:r>
              <a:rPr lang="ru-RU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Республике Дагестан в перспективе должен стать одной из главных отраслей экономики, её </a:t>
            </a:r>
            <a:r>
              <a:rPr lang="ru-RU" b="1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бюджетообразующей</a:t>
            </a:r>
            <a:r>
              <a:rPr lang="ru-RU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частью. Некоторые страны </a:t>
            </a:r>
            <a:r>
              <a:rPr lang="ru-RU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именно </a:t>
            </a:r>
            <a:r>
              <a:rPr lang="ru-RU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этом живут и процветают. В последнее время туристический комплекс республики демонстрирует хорошие показатели. </a:t>
            </a:r>
            <a:r>
              <a:rPr lang="ru-RU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Уже </a:t>
            </a:r>
            <a:r>
              <a:rPr lang="ru-RU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можно говорить о серьезном влиянии туристской составляющей на экономику республики. Доля туристских и санаторно-курортных услуг за последние годы в структуре платных услуг по республике выросла до 10 процентов. </a:t>
            </a:r>
            <a:r>
              <a:rPr lang="ru-RU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сфере туризма и отдыха занято более 5 тысяч человек.</a:t>
            </a:r>
            <a:endParaRPr lang="ru-RU" sz="3600" b="1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indent="14287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потенциальные возможности республики позволяют при соответствующем уровне развития туристской инфраструктуры принимать до 1 млн. туристов, довести услуги курортно-туристского комплекса до 6,0 млрд. рублей в год и создать более 100 тысяч новых рабочих мест. </a:t>
            </a:r>
            <a:endParaRPr lang="ru-RU" sz="3600" b="1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1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133351"/>
            <a:ext cx="4781550" cy="6591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3351"/>
            <a:ext cx="5029199" cy="65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28601"/>
            <a:ext cx="7658100" cy="6362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469" y="2705100"/>
            <a:ext cx="822081" cy="533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657599"/>
            <a:ext cx="285750" cy="1333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0" y="971550"/>
            <a:ext cx="38481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5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5950"/>
            <a:ext cx="12220575" cy="4559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150" y="304800"/>
            <a:ext cx="12287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Насущная актуальность разработки   Программы</a:t>
            </a:r>
            <a:r>
              <a:rPr lang="ru-RU" sz="2400" b="1" dirty="0">
                <a:latin typeface="Arial Black" panose="020B0A04020102020204" pitchFamily="34" charset="0"/>
              </a:rPr>
              <a:t> развития туристическо-рекреационного комплекса (ТРК)  Республики Дагестан (РД)  в  реализации Национальных проектов и программ Республики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b="1" dirty="0"/>
              <a:t>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6750" y="1314451"/>
            <a:ext cx="10972800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ru-RU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Резкий скачок спроса на внутренний туризм, особенно морской и горный, необходимость расширения сети бальнеологических и лечебно-природных учреждений здравоохранения в южных климатических условиях «горы-море»,   </a:t>
            </a:r>
            <a:r>
              <a:rPr lang="ru-RU" dirty="0" err="1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дефицитарных</a:t>
            </a: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Российской Федерации.</a:t>
            </a:r>
            <a:endParaRPr lang="ru-RU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9144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Возможность консолидации с системой мероприятий Национальных проектов и программ по направлениям здравоохранения, экологии, автодорог, занятости, культуры, жилья и городской среды, малого и среднего предпринимательства, международной кооперации	согласно Указа Президента от 07.05.2018 г. №204 «О национальных целях и стратегических задачах развития Российской Федерации на период до 2024 года», что позволит привлекать дополнительные ресурсы федерального центра, регионального, муниципальных бюджетов и органов управления в программно-целевой реализации данной Программы.</a:t>
            </a:r>
            <a:endParaRPr lang="ru-RU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</a:pPr>
            <a:endParaRPr lang="ru-RU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4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85850"/>
            <a:ext cx="12192000" cy="495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821427"/>
            <a:ext cx="11715750" cy="7581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</a:pPr>
            <a:endParaRPr lang="ru-RU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</a:pP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Приступить к системно-нормативному экологическому регулированию   природопользования в условиях активной инвестиционно-строительной деятельности в экологически чувствительных уникальных ландшафтах Дагестана.</a:t>
            </a:r>
          </a:p>
          <a:p>
            <a:pPr lvl="1" algn="just">
              <a:lnSpc>
                <a:spcPct val="107000"/>
              </a:lnSpc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</a:pP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Создать единую институциональную платформу управления развитием, координирующую </a:t>
            </a:r>
            <a:r>
              <a:rPr lang="ru-RU" dirty="0" err="1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взаимоувязку</a:t>
            </a: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решения нормативных, проектных, земельных вопросов,  аккумуляцию </a:t>
            </a:r>
            <a:r>
              <a:rPr lang="ru-RU" dirty="0" err="1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небюджетных</a:t>
            </a: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инвестиций в партнерстве и при поддержке   государственных, муниципальных структур,  отвечающих крупнейшей структурной задаче развития – созданию туристическо-рекреационного комплекса (ТРК) Республики Дагестан. В перспективе – одного из крупнейших активов РД. </a:t>
            </a:r>
          </a:p>
          <a:p>
            <a:pPr lvl="1" algn="just">
              <a:lnSpc>
                <a:spcPct val="107000"/>
              </a:lnSpc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5. Создание </a:t>
            </a:r>
            <a:r>
              <a:rPr lang="ru-RU" dirty="0">
                <a:latin typeface="Arial Black" panose="020B0A04020102020204" pitchFamily="34" charset="0"/>
              </a:rPr>
              <a:t>в период проектирования, строительства объектов ТРК и их последующей эксплуатации десятков тысяч рабочих мест, </a:t>
            </a:r>
            <a:r>
              <a:rPr lang="ru-RU" dirty="0" smtClean="0">
                <a:latin typeface="Arial Black" panose="020B0A04020102020204" pitchFamily="34" charset="0"/>
              </a:rPr>
              <a:t>заметно расширить </a:t>
            </a:r>
            <a:r>
              <a:rPr lang="ru-RU" dirty="0">
                <a:latin typeface="Arial Black" panose="020B0A04020102020204" pitchFamily="34" charset="0"/>
              </a:rPr>
              <a:t>экономику РД </a:t>
            </a:r>
            <a:r>
              <a:rPr lang="ru-RU" dirty="0" smtClean="0">
                <a:latin typeface="Arial Black" panose="020B0A04020102020204" pitchFamily="34" charset="0"/>
              </a:rPr>
              <a:t>за счет экспансии  секторов </a:t>
            </a:r>
            <a:r>
              <a:rPr lang="ru-RU" dirty="0">
                <a:latin typeface="Arial Black" panose="020B0A04020102020204" pitchFamily="34" charset="0"/>
              </a:rPr>
              <a:t>и </a:t>
            </a:r>
            <a:r>
              <a:rPr lang="ru-RU" dirty="0" err="1" smtClean="0">
                <a:latin typeface="Arial Black" panose="020B0A04020102020204" pitchFamily="34" charset="0"/>
              </a:rPr>
              <a:t>сегменов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экономики услуг, малого и среднего предпринимательства.</a:t>
            </a:r>
          </a:p>
          <a:p>
            <a:pPr lvl="1" algn="just">
              <a:lnSpc>
                <a:spcPct val="107000"/>
              </a:lnSpc>
            </a:pPr>
            <a:endParaRPr lang="ru-RU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1" algn="just">
              <a:lnSpc>
                <a:spcPct val="107000"/>
              </a:lnSpc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2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1950"/>
            <a:ext cx="12192000" cy="35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1950" y="655998"/>
            <a:ext cx="11296650" cy="347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Создание целостной сети курортов, рекреационных зон, бальнеологических и туристических объектов, объединяющих многие сетевые бизнесы – торговые, гостиничные, </a:t>
            </a:r>
            <a:r>
              <a:rPr lang="ru-RU" dirty="0" err="1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фестивально</a:t>
            </a: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-гастрольные, горнолыжные и др., создающие в совокупности целостный позитивный образ своего местоположения – Республики Дагестан.</a:t>
            </a:r>
            <a:endParaRPr lang="ru-RU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Создать новую архитектурно-градостроительную и дизайнерскую стилистику ландшафтно-экологических, садово-парковых образов человечного и природного масштабов в отличие от  мега-урбанистических структур многих современных комплексов и курортов.</a:t>
            </a:r>
            <a:endParaRPr lang="ru-RU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867150"/>
            <a:ext cx="8248650" cy="31432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9550" y="2717139"/>
            <a:ext cx="8934450" cy="4683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Памятники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культуры.     Дербент</a:t>
            </a:r>
            <a:endParaRPr lang="ru-RU" sz="3600" dirty="0" smtClean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2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381749" cy="5638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0"/>
            <a:ext cx="58102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72200" y="0"/>
            <a:ext cx="6019799" cy="369570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24649" y="3695701"/>
            <a:ext cx="5657851" cy="31622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3500" y="2266951"/>
            <a:ext cx="64690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Пляжный отдых. Каспий</a:t>
            </a:r>
            <a:endParaRPr lang="ru-RU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876550"/>
            <a:ext cx="6724649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6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1485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7543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96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957</Words>
  <Application>Microsoft Office PowerPoint</Application>
  <PresentationFormat>Широкоэкранный</PresentationFormat>
  <Paragraphs>135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Baskerville Old Face</vt:lpstr>
      <vt:lpstr>Bookman Old Style</vt:lpstr>
      <vt:lpstr>Calibri</vt:lpstr>
      <vt:lpstr>Calibri Light</vt:lpstr>
      <vt:lpstr>Cambria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Krivov</dc:creator>
  <cp:lastModifiedBy>Alexander Krivov</cp:lastModifiedBy>
  <cp:revision>20</cp:revision>
  <dcterms:created xsi:type="dcterms:W3CDTF">2018-08-28T08:33:56Z</dcterms:created>
  <dcterms:modified xsi:type="dcterms:W3CDTF">2018-08-29T07:47:45Z</dcterms:modified>
</cp:coreProperties>
</file>